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7" r:id="rId4"/>
    <p:sldId id="258" r:id="rId5"/>
    <p:sldId id="259" r:id="rId6"/>
    <p:sldId id="264" r:id="rId7"/>
    <p:sldId id="266" r:id="rId8"/>
    <p:sldId id="275" r:id="rId9"/>
    <p:sldId id="268" r:id="rId10"/>
    <p:sldId id="271" r:id="rId11"/>
    <p:sldId id="276" r:id="rId12"/>
    <p:sldId id="272"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‘khúc khuỷu”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377249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9972" y="241612"/>
            <a:ext cx="2297424" cy="923330"/>
          </a:xfrm>
          <a:prstGeom prst="rect">
            <a:avLst/>
          </a:prstGeom>
          <a:noFill/>
        </p:spPr>
        <p:txBody>
          <a:bodyPr wrap="none" rtlCol="0">
            <a:spAutoFit/>
          </a:bodyPr>
          <a:lstStyle/>
          <a:p>
            <a:r>
              <a:rPr lang="en-US" sz="5400" dirty="0">
                <a:latin typeface="The Spirit" panose="02000500000000000000" pitchFamily="2" charset="0"/>
              </a:rPr>
              <a:t>DẶN DÒ</a:t>
            </a:r>
          </a:p>
        </p:txBody>
      </p:sp>
      <p:sp>
        <p:nvSpPr>
          <p:cNvPr id="4" name="TextBox 3"/>
          <p:cNvSpPr txBox="1"/>
          <p:nvPr/>
        </p:nvSpPr>
        <p:spPr>
          <a:xfrm>
            <a:off x="533400" y="1164942"/>
            <a:ext cx="8440615" cy="3693319"/>
          </a:xfrm>
          <a:prstGeom prst="rect">
            <a:avLst/>
          </a:prstGeom>
          <a:noFill/>
        </p:spPr>
        <p:txBody>
          <a:bodyPr wrap="square" rtlCol="0">
            <a:spAutoFit/>
          </a:bodyPr>
          <a:lstStyle/>
          <a:p>
            <a:r>
              <a:rPr lang="af-ZA" sz="2400" dirty="0" smtClean="0">
                <a:latin typeface="UTM Avo" panose="02040603050506020204" pitchFamily="18" charset="0"/>
                <a:ea typeface="Arial Rounded"/>
                <a:cs typeface="Arial Rounded"/>
                <a:sym typeface="Arial Rounded"/>
              </a:rPr>
              <a:t>*</a:t>
            </a:r>
            <a:r>
              <a:rPr lang="af-ZA" sz="2100" dirty="0">
                <a:latin typeface="UTM Avo" panose="02040603050506020204" pitchFamily="18" charset="0"/>
                <a:ea typeface="Arial Rounded"/>
                <a:cs typeface="Arial Rounded"/>
                <a:sym typeface="Arial Rounded"/>
              </a:rPr>
              <a:t>Hoàn thành </a:t>
            </a:r>
            <a:r>
              <a:rPr lang="en-US" sz="2100" dirty="0" err="1" smtClean="0">
                <a:solidFill>
                  <a:srgbClr val="0000FF"/>
                </a:solidFill>
                <a:latin typeface="UTM Avo" panose="02040603050506020204" pitchFamily="18" charset="0"/>
                <a:ea typeface="Arial Rounded"/>
                <a:cs typeface="Arial Rounded"/>
                <a:sym typeface="Arial Rounded"/>
              </a:rPr>
              <a:t>Phiếu</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cuối</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tuần</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cô</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phát</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hôm</a:t>
            </a:r>
            <a:r>
              <a:rPr lang="en-US" sz="2100" dirty="0" smtClean="0">
                <a:solidFill>
                  <a:srgbClr val="0000FF"/>
                </a:solidFill>
                <a:latin typeface="UTM Avo" panose="02040603050506020204" pitchFamily="18" charset="0"/>
                <a:ea typeface="Arial Rounded"/>
                <a:cs typeface="Arial Rounded"/>
                <a:sym typeface="Arial Rounded"/>
              </a:rPr>
              <a:t> nay </a:t>
            </a:r>
          </a:p>
          <a:p>
            <a:r>
              <a:rPr lang="en-US" sz="2100" dirty="0" smtClean="0">
                <a:solidFill>
                  <a:srgbClr val="0000FF"/>
                </a:solidFill>
                <a:latin typeface="UTM Avo" panose="02040603050506020204" pitchFamily="18" charset="0"/>
                <a:ea typeface="Arial Rounded"/>
                <a:cs typeface="Arial Rounded"/>
                <a:sym typeface="Arial Rounded"/>
              </a:rPr>
              <a:t>(1 </a:t>
            </a:r>
            <a:r>
              <a:rPr lang="en-US" sz="2100" dirty="0" err="1" smtClean="0">
                <a:solidFill>
                  <a:srgbClr val="0000FF"/>
                </a:solidFill>
                <a:latin typeface="UTM Avo" panose="02040603050506020204" pitchFamily="18" charset="0"/>
                <a:ea typeface="Arial Rounded"/>
                <a:cs typeface="Arial Rounded"/>
                <a:sym typeface="Arial Rounded"/>
              </a:rPr>
              <a:t>phiếu</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toán</a:t>
            </a:r>
            <a:r>
              <a:rPr lang="en-US" sz="2100" dirty="0" smtClean="0">
                <a:solidFill>
                  <a:srgbClr val="0000FF"/>
                </a:solidFill>
                <a:latin typeface="UTM Avo" panose="02040603050506020204" pitchFamily="18" charset="0"/>
                <a:ea typeface="Arial Rounded"/>
                <a:cs typeface="Arial Rounded"/>
                <a:sym typeface="Arial Rounded"/>
              </a:rPr>
              <a:t>, 1 </a:t>
            </a:r>
            <a:r>
              <a:rPr lang="en-US" sz="2100" dirty="0" err="1" smtClean="0">
                <a:solidFill>
                  <a:srgbClr val="0000FF"/>
                </a:solidFill>
                <a:latin typeface="UTM Avo" panose="02040603050506020204" pitchFamily="18" charset="0"/>
                <a:ea typeface="Arial Rounded"/>
                <a:cs typeface="Arial Rounded"/>
                <a:sym typeface="Arial Rounded"/>
              </a:rPr>
              <a:t>phiếu</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Tiếng</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Việt</a:t>
            </a:r>
            <a:r>
              <a:rPr lang="en-US" sz="2100" dirty="0" smtClean="0">
                <a:solidFill>
                  <a:srgbClr val="0000FF"/>
                </a:solidFill>
                <a:latin typeface="UTM Avo" panose="02040603050506020204" pitchFamily="18" charset="0"/>
                <a:ea typeface="Arial Rounded"/>
                <a:cs typeface="Arial Rounded"/>
                <a:sym typeface="Arial Rounded"/>
              </a:rPr>
              <a:t>).</a:t>
            </a:r>
          </a:p>
          <a:p>
            <a:r>
              <a:rPr lang="af-ZA" sz="2100" dirty="0" smtClean="0">
                <a:latin typeface="UTM Avo" panose="02040603050506020204" pitchFamily="18" charset="0"/>
                <a:ea typeface="Arial Rounded"/>
                <a:cs typeface="Arial Rounded"/>
                <a:sym typeface="Arial Rounded"/>
              </a:rPr>
              <a:t>*</a:t>
            </a:r>
            <a:r>
              <a:rPr lang="af-ZA" sz="2100" dirty="0">
                <a:latin typeface="UTM Avo" panose="02040603050506020204" pitchFamily="18" charset="0"/>
                <a:ea typeface="Arial Rounded"/>
                <a:cs typeface="Arial Rounded"/>
                <a:sym typeface="Arial Rounded"/>
              </a:rPr>
              <a:t>Hoàn thành </a:t>
            </a:r>
            <a:r>
              <a:rPr lang="af-ZA" sz="2100" dirty="0">
                <a:solidFill>
                  <a:srgbClr val="0000FF"/>
                </a:solidFill>
                <a:latin typeface="UTM Avo" panose="02040603050506020204" pitchFamily="18" charset="0"/>
                <a:ea typeface="Arial Rounded"/>
                <a:cs typeface="Arial Rounded"/>
                <a:sym typeface="Arial Rounded"/>
              </a:rPr>
              <a:t>Bài </a:t>
            </a:r>
            <a:r>
              <a:rPr lang="en-US" sz="2100" dirty="0" smtClean="0">
                <a:solidFill>
                  <a:srgbClr val="0000FF"/>
                </a:solidFill>
                <a:latin typeface="UTM Avo" panose="02040603050506020204" pitchFamily="18" charset="0"/>
                <a:ea typeface="Arial Rounded"/>
                <a:cs typeface="Arial Rounded"/>
                <a:sym typeface="Arial Rounded"/>
              </a:rPr>
              <a:t>3: </a:t>
            </a:r>
            <a:r>
              <a:rPr lang="en-US" sz="2100" dirty="0" err="1" smtClean="0">
                <a:solidFill>
                  <a:srgbClr val="0000FF"/>
                </a:solidFill>
                <a:latin typeface="UTM Avo" panose="02040603050506020204" pitchFamily="18" charset="0"/>
                <a:ea typeface="Arial Rounded"/>
                <a:cs typeface="Arial Rounded"/>
                <a:sym typeface="Arial Rounded"/>
              </a:rPr>
              <a:t>Cả</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nhà</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đi</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chơi</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núi</a:t>
            </a:r>
            <a:r>
              <a:rPr lang="en-US" sz="2100" dirty="0" smtClean="0">
                <a:solidFill>
                  <a:srgbClr val="0000FF"/>
                </a:solidFill>
                <a:latin typeface="UTM Avo" panose="02040603050506020204" pitchFamily="18" charset="0"/>
                <a:ea typeface="Arial Rounded"/>
                <a:cs typeface="Arial Rounded"/>
                <a:sym typeface="Arial Rounded"/>
              </a:rPr>
              <a:t> </a:t>
            </a:r>
          </a:p>
          <a:p>
            <a:r>
              <a:rPr lang="af-ZA" sz="2100" dirty="0" smtClean="0">
                <a:latin typeface="UTM Avo" panose="02040603050506020204" pitchFamily="18" charset="0"/>
                <a:ea typeface="Arial Rounded"/>
                <a:cs typeface="Arial Rounded"/>
                <a:sym typeface="Arial Rounded"/>
              </a:rPr>
              <a:t>(</a:t>
            </a:r>
            <a:r>
              <a:rPr lang="af-ZA" sz="2100" dirty="0">
                <a:solidFill>
                  <a:srgbClr val="FF0000"/>
                </a:solidFill>
                <a:latin typeface="UTM Avo" panose="02040603050506020204" pitchFamily="18" charset="0"/>
                <a:ea typeface="Arial Rounded"/>
                <a:cs typeface="Arial Rounded"/>
                <a:sym typeface="Arial Rounded"/>
              </a:rPr>
              <a:t>Vở BT Tiếng Việt</a:t>
            </a:r>
            <a:r>
              <a:rPr lang="af-ZA" sz="2100" dirty="0">
                <a:latin typeface="UTM Avo" panose="02040603050506020204" pitchFamily="18" charset="0"/>
                <a:ea typeface="Arial Rounded"/>
                <a:cs typeface="Arial Rounded"/>
                <a:sym typeface="Arial Rounded"/>
              </a:rPr>
              <a:t>/ tr. </a:t>
            </a:r>
            <a:r>
              <a:rPr lang="af-ZA" sz="2100" dirty="0" smtClean="0">
                <a:latin typeface="UTM Avo" panose="02040603050506020204" pitchFamily="18" charset="0"/>
                <a:ea typeface="Arial Rounded"/>
                <a:cs typeface="Arial Rounded"/>
                <a:sym typeface="Arial Rounded"/>
              </a:rPr>
              <a:t>14, 15)</a:t>
            </a:r>
            <a:endParaRPr lang="af-ZA" sz="2100" dirty="0">
              <a:latin typeface="UTM Avo" panose="02040603050506020204" pitchFamily="18" charset="0"/>
              <a:ea typeface="Arial Rounded"/>
              <a:cs typeface="Arial Rounded"/>
              <a:sym typeface="Arial Rounded"/>
            </a:endParaRPr>
          </a:p>
          <a:p>
            <a:r>
              <a:rPr lang="af-ZA" sz="2100" dirty="0">
                <a:latin typeface="UTM Avo" panose="02040603050506020204" pitchFamily="18" charset="0"/>
                <a:cs typeface="Times New Roman" panose="02020603050405020304" pitchFamily="18" charset="0"/>
                <a:sym typeface="Arial Rounded"/>
              </a:rPr>
              <a:t>* </a:t>
            </a:r>
            <a:r>
              <a:rPr lang="af-ZA" sz="2100" dirty="0" smtClean="0">
                <a:latin typeface="UTM Avo" panose="02040603050506020204" pitchFamily="18" charset="0"/>
                <a:cs typeface="Times New Roman" panose="02020603050405020304" pitchFamily="18" charset="0"/>
                <a:sym typeface="Arial Rounded"/>
              </a:rPr>
              <a:t>Hoàn thành vở ô li Toán, Tiếng Việt. (nếu con chưa xong)</a:t>
            </a:r>
          </a:p>
          <a:p>
            <a:r>
              <a:rPr lang="af-ZA" sz="2100" dirty="0">
                <a:latin typeface="UTM Avo" panose="02040603050506020204" pitchFamily="18" charset="0"/>
                <a:cs typeface="Times New Roman" panose="02020603050405020304" pitchFamily="18" charset="0"/>
                <a:sym typeface="Arial Rounded"/>
              </a:rPr>
              <a:t>*</a:t>
            </a:r>
            <a:r>
              <a:rPr lang="af-ZA" sz="2100" dirty="0" smtClean="0">
                <a:latin typeface="UTM Avo" panose="02040603050506020204" pitchFamily="18" charset="0"/>
                <a:cs typeface="Times New Roman" panose="02020603050405020304" pitchFamily="18" charset="0"/>
                <a:sym typeface="Arial Rounded"/>
              </a:rPr>
              <a:t>Rèn </a:t>
            </a:r>
            <a:r>
              <a:rPr lang="af-ZA" sz="2100" dirty="0">
                <a:latin typeface="UTM Avo" panose="02040603050506020204" pitchFamily="18" charset="0"/>
                <a:cs typeface="Times New Roman" panose="02020603050405020304" pitchFamily="18" charset="0"/>
                <a:sym typeface="Arial Rounded"/>
              </a:rPr>
              <a:t>viết </a:t>
            </a:r>
            <a:r>
              <a:rPr lang="af-ZA" sz="2100" dirty="0" smtClean="0">
                <a:latin typeface="UTM Avo" panose="02040603050506020204" pitchFamily="18" charset="0"/>
                <a:cs typeface="Times New Roman" panose="02020603050405020304" pitchFamily="18" charset="0"/>
                <a:sym typeface="Arial Rounded"/>
              </a:rPr>
              <a:t>và tìm từ, đặt câu các vần ở bài 1. Nghe – viết (vở ô li Tiếng Việt) ra </a:t>
            </a:r>
            <a:r>
              <a:rPr lang="af-ZA" sz="2100" dirty="0" smtClean="0">
                <a:solidFill>
                  <a:srgbClr val="FF0000"/>
                </a:solidFill>
                <a:latin typeface="UTM Avo" panose="02040603050506020204" pitchFamily="18" charset="0"/>
                <a:cs typeface="Times New Roman" panose="02020603050405020304" pitchFamily="18" charset="0"/>
                <a:sym typeface="Arial Rounded"/>
              </a:rPr>
              <a:t>vở ở nhà.</a:t>
            </a:r>
            <a:endParaRPr lang="af-ZA" sz="2100" dirty="0" smtClean="0">
              <a:solidFill>
                <a:srgbClr val="FF0000"/>
              </a:solidFill>
              <a:latin typeface="UTM Avo" panose="02040603050506020204" pitchFamily="18" charset="0"/>
              <a:ea typeface="Arial Rounded"/>
              <a:cs typeface="Arial Rounded"/>
              <a:sym typeface="Arial Rounded"/>
            </a:endParaRPr>
          </a:p>
          <a:p>
            <a:r>
              <a:rPr lang="af-ZA" sz="2100" dirty="0" smtClean="0">
                <a:latin typeface="UTM Avo" panose="02040603050506020204" pitchFamily="18" charset="0"/>
                <a:ea typeface="Arial Rounded"/>
                <a:cs typeface="Arial Rounded"/>
                <a:sym typeface="Arial Rounded"/>
              </a:rPr>
              <a:t>*</a:t>
            </a:r>
            <a:r>
              <a:rPr lang="af-ZA" sz="2100" dirty="0">
                <a:latin typeface="UTM Avo" panose="02040603050506020204" pitchFamily="18" charset="0"/>
                <a:ea typeface="Arial Rounded"/>
                <a:cs typeface="Arial Rounded"/>
                <a:sym typeface="Arial Rounded"/>
              </a:rPr>
              <a:t>Đọc bài đã học và đọc trước bài mới</a:t>
            </a:r>
            <a:endParaRPr lang="en-US" sz="2100" dirty="0">
              <a:latin typeface="UTM Avo" panose="02040603050506020204" pitchFamily="18" charset="0"/>
              <a:ea typeface="Arial Rounded"/>
              <a:cs typeface="Arial Rounded"/>
              <a:sym typeface="Arial Rounded"/>
            </a:endParaRPr>
          </a:p>
          <a:p>
            <a:endParaRPr lang="en-US" sz="2100" dirty="0">
              <a:solidFill>
                <a:srgbClr val="0000FF"/>
              </a:solidFill>
              <a:latin typeface="UTM Avo" panose="02040603050506020204" pitchFamily="18" charset="0"/>
              <a:ea typeface="Arial Rounded"/>
              <a:cs typeface="Arial Rounded"/>
              <a:sym typeface="Arial Rounded"/>
            </a:endParaRPr>
          </a:p>
          <a:p>
            <a:pPr algn="ctr"/>
            <a:r>
              <a:rPr lang="en-US" sz="2100" b="1" dirty="0" err="1" smtClean="0">
                <a:solidFill>
                  <a:srgbClr val="7030A0"/>
                </a:solidFill>
                <a:latin typeface="UTM Avo" panose="02040603050506020204" pitchFamily="18" charset="0"/>
                <a:ea typeface="Arial Rounded"/>
                <a:cs typeface="Arial Rounded"/>
                <a:sym typeface="Arial Rounded"/>
              </a:rPr>
              <a:t>Nộp</a:t>
            </a:r>
            <a:r>
              <a:rPr lang="en-US" sz="2100" b="1" dirty="0" smtClean="0">
                <a:solidFill>
                  <a:srgbClr val="7030A0"/>
                </a:solidFill>
                <a:latin typeface="UTM Avo" panose="02040603050506020204" pitchFamily="18" charset="0"/>
                <a:ea typeface="Arial Rounded"/>
                <a:cs typeface="Arial Rounded"/>
                <a:sym typeface="Arial Rounded"/>
              </a:rPr>
              <a:t> </a:t>
            </a:r>
            <a:r>
              <a:rPr lang="en-US" sz="2100" b="1" dirty="0" err="1" smtClean="0">
                <a:solidFill>
                  <a:srgbClr val="7030A0"/>
                </a:solidFill>
                <a:latin typeface="UTM Avo" panose="02040603050506020204" pitchFamily="18" charset="0"/>
                <a:ea typeface="Arial Rounded"/>
                <a:cs typeface="Arial Rounded"/>
                <a:sym typeface="Arial Rounded"/>
              </a:rPr>
              <a:t>bài</a:t>
            </a:r>
            <a:r>
              <a:rPr lang="en-US" sz="2100" b="1" dirty="0" smtClean="0">
                <a:solidFill>
                  <a:srgbClr val="7030A0"/>
                </a:solidFill>
                <a:latin typeface="UTM Avo" panose="02040603050506020204" pitchFamily="18" charset="0"/>
                <a:ea typeface="Arial Rounded"/>
                <a:cs typeface="Arial Rounded"/>
                <a:sym typeface="Arial Rounded"/>
              </a:rPr>
              <a:t>: </a:t>
            </a:r>
            <a:r>
              <a:rPr lang="en-US" sz="2100" dirty="0" err="1" smtClean="0">
                <a:latin typeface="UTM Avo" panose="02040603050506020204" pitchFamily="18" charset="0"/>
                <a:ea typeface="Arial Rounded"/>
                <a:cs typeface="Arial Rounded"/>
                <a:sym typeface="Arial Rounded"/>
              </a:rPr>
              <a:t>Thứ</a:t>
            </a:r>
            <a:r>
              <a:rPr lang="en-US" sz="2100" dirty="0" smtClean="0">
                <a:latin typeface="UTM Avo" panose="02040603050506020204" pitchFamily="18" charset="0"/>
                <a:ea typeface="Arial Rounded"/>
                <a:cs typeface="Arial Rounded"/>
                <a:sym typeface="Arial Rounded"/>
              </a:rPr>
              <a:t> 2 (14/02/2022) con </a:t>
            </a:r>
            <a:r>
              <a:rPr lang="en-US" sz="2100" dirty="0" err="1" smtClean="0">
                <a:latin typeface="UTM Avo" panose="02040603050506020204" pitchFamily="18" charset="0"/>
                <a:ea typeface="Arial Rounded"/>
                <a:cs typeface="Arial Rounded"/>
                <a:sym typeface="Arial Rounded"/>
              </a:rPr>
              <a:t>nộp</a:t>
            </a:r>
            <a:r>
              <a:rPr lang="en-US" sz="2100" dirty="0" smtClean="0">
                <a:latin typeface="UTM Avo" panose="02040603050506020204" pitchFamily="18" charset="0"/>
                <a:ea typeface="Arial Rounded"/>
                <a:cs typeface="Arial Rounded"/>
                <a:sym typeface="Arial Rounded"/>
              </a:rPr>
              <a:t> </a:t>
            </a:r>
            <a:r>
              <a:rPr lang="en-US" sz="2100" dirty="0" err="1" smtClean="0">
                <a:latin typeface="UTM Avo" panose="02040603050506020204" pitchFamily="18" charset="0"/>
                <a:ea typeface="Arial Rounded"/>
                <a:cs typeface="Arial Rounded"/>
                <a:sym typeface="Arial Rounded"/>
              </a:rPr>
              <a:t>cho</a:t>
            </a:r>
            <a:r>
              <a:rPr lang="en-US" sz="2100" dirty="0" smtClean="0">
                <a:latin typeface="UTM Avo" panose="02040603050506020204" pitchFamily="18" charset="0"/>
                <a:ea typeface="Arial Rounded"/>
                <a:cs typeface="Arial Rounded"/>
                <a:sym typeface="Arial Rounded"/>
              </a:rPr>
              <a:t> </a:t>
            </a:r>
            <a:r>
              <a:rPr lang="en-US" sz="2100" dirty="0" err="1" smtClean="0">
                <a:latin typeface="UTM Avo" panose="02040603050506020204" pitchFamily="18" charset="0"/>
                <a:ea typeface="Arial Rounded"/>
                <a:cs typeface="Arial Rounded"/>
                <a:sym typeface="Arial Rounded"/>
              </a:rPr>
              <a:t>cô</a:t>
            </a:r>
            <a:r>
              <a:rPr lang="en-US" sz="2100" dirty="0" smtClean="0">
                <a:latin typeface="UTM Avo" panose="02040603050506020204" pitchFamily="18" charset="0"/>
                <a:ea typeface="Arial Rounded"/>
                <a:cs typeface="Arial Rounded"/>
                <a:sym typeface="Arial Rounded"/>
              </a:rPr>
              <a:t>:</a:t>
            </a:r>
          </a:p>
          <a:p>
            <a:pPr algn="ct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Phiếu</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Toán</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Tuần</a:t>
            </a:r>
            <a:r>
              <a:rPr lang="en-US" sz="2100" b="1" dirty="0" smtClean="0">
                <a:latin typeface="UTM Avo" panose="02040603050506020204" pitchFamily="18" charset="0"/>
                <a:ea typeface="Arial Rounded"/>
                <a:cs typeface="Arial Rounded"/>
                <a:sym typeface="Arial Rounded"/>
              </a:rPr>
              <a:t> 21: So </a:t>
            </a:r>
            <a:r>
              <a:rPr lang="en-US" sz="2100" b="1" dirty="0" err="1" smtClean="0">
                <a:latin typeface="UTM Avo" panose="02040603050506020204" pitchFamily="18" charset="0"/>
                <a:ea typeface="Arial Rounded"/>
                <a:cs typeface="Arial Rounded"/>
                <a:sym typeface="Arial Rounded"/>
              </a:rPr>
              <a:t>sánh</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số</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có</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hai</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chữ</a:t>
            </a:r>
            <a:r>
              <a:rPr lang="en-US" sz="2100" b="1" dirty="0" smtClean="0">
                <a:latin typeface="UTM Avo" panose="02040603050506020204" pitchFamily="18" charset="0"/>
                <a:ea typeface="Arial Rounded"/>
                <a:cs typeface="Arial Rounded"/>
                <a:sym typeface="Arial Rounded"/>
              </a:rPr>
              <a:t> </a:t>
            </a:r>
            <a:r>
              <a:rPr lang="en-US" sz="2100" b="1" dirty="0" err="1" smtClean="0">
                <a:latin typeface="UTM Avo" panose="02040603050506020204" pitchFamily="18" charset="0"/>
                <a:ea typeface="Arial Rounded"/>
                <a:cs typeface="Arial Rounded"/>
                <a:sym typeface="Arial Rounded"/>
              </a:rPr>
              <a:t>số</a:t>
            </a:r>
            <a:r>
              <a:rPr lang="en-US" sz="2100" b="1" dirty="0" smtClean="0">
                <a:latin typeface="UTM Avo" panose="02040603050506020204" pitchFamily="18" charset="0"/>
                <a:ea typeface="Arial Rounded"/>
                <a:cs typeface="Arial Rounded"/>
                <a:sym typeface="Arial Rounded"/>
              </a:rPr>
              <a:t>.</a:t>
            </a:r>
            <a:endParaRPr lang="en-US" sz="2100" b="1" dirty="0">
              <a:latin typeface="UTM Avo" panose="02040603050506020204" pitchFamily="18" charset="0"/>
              <a:ea typeface="Arial Rounded"/>
              <a:cs typeface="Arial Rounded"/>
              <a:sym typeface="Arial Rounded"/>
            </a:endParaRPr>
          </a:p>
        </p:txBody>
      </p:sp>
    </p:spTree>
    <p:extLst>
      <p:ext uri="{BB962C8B-B14F-4D97-AF65-F5344CB8AC3E}">
        <p14:creationId xmlns:p14="http://schemas.microsoft.com/office/powerpoint/2010/main" val="1387292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30 đến trang 33</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Quạt cho bà ngủ </a:t>
            </a:r>
            <a:r>
              <a:rPr lang="en-US" sz="2800" b="1" smtClean="0">
                <a:latin typeface="Arial-Rounded" pitchFamily="34" charset="0"/>
                <a:ea typeface="Arial-Rounded" pitchFamily="34" charset="0"/>
                <a:cs typeface="Arial-Rounded" pitchFamily="34" charset="0"/>
              </a:rPr>
              <a:t>(trang 34+ 35)</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893618" y="1467886"/>
            <a:ext cx="72597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485322"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Đường lên núi quanh co, (………….).</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58119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hào hứng</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153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thấp</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200400" y="1467886"/>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khúc khuỷu</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61413" y="3703407"/>
            <a:ext cx="9296400" cy="1076877"/>
            <a:chOff x="-61413"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413"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vi-VN" sz="3600" b="1">
                  <a:solidFill>
                    <a:srgbClr val="7030A0"/>
                  </a:solidFill>
                  <a:latin typeface="HP001 4 hàng" pitchFamily="34" charset="0"/>
                  <a:ea typeface="Arial-Rounded" pitchFamily="34" charset="0"/>
                  <a:cs typeface="Arial-Rounded" pitchFamily="34" charset="0"/>
                </a:rPr>
                <a:t>ĐưŊg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łn wúi Ǖ</a:t>
              </a:r>
              <a:r>
                <a:rPr lang="el-GR" sz="3600" b="1">
                  <a:solidFill>
                    <a:srgbClr val="7030A0"/>
                  </a:solidFill>
                  <a:latin typeface="HP001 4 hàng" pitchFamily="34" charset="0"/>
                  <a:ea typeface="Arial-Rounded" pitchFamily="34" charset="0"/>
                  <a:cs typeface="Arial-Rounded" pitchFamily="34" charset="0"/>
                </a:rPr>
                <a:t>ί</a:t>
              </a:r>
              <a:r>
                <a:rPr lang="vi-VN" sz="3600" b="1">
                  <a:solidFill>
                    <a:srgbClr val="7030A0"/>
                  </a:solidFill>
                  <a:latin typeface="HP001 4 hàng" pitchFamily="34" charset="0"/>
                  <a:ea typeface="Arial-Rounded" pitchFamily="34" charset="0"/>
                  <a:cs typeface="Arial-Rounded" pitchFamily="34" charset="0"/>
                </a:rPr>
                <a:t>a</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co,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úc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uỷu</a:t>
              </a:r>
              <a:r>
                <a:rPr lang="en-US" sz="3600" b="1" smtClean="0">
                  <a:solidFill>
                    <a:srgbClr val="7030A0"/>
                  </a:solidFill>
                  <a:latin typeface="HP001 4 hàng" pitchFamily="34" charset="0"/>
                  <a:ea typeface="Arial-Rounded" pitchFamily="34" charset="0"/>
                  <a:cs typeface="Arial-Rounded" pitchFamily="34" charset="0"/>
                </a:rPr>
                <a:t>.</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1.32221E-6 L 0.22622 0.20451 " pathEditMode="relative" rAng="0" ptsTypes="AA">
                                      <p:cBhvr>
                                        <p:cTn id="30" dur="2000" fill="hold"/>
                                        <p:tgtEl>
                                          <p:spTgt spid="10"/>
                                        </p:tgtEl>
                                        <p:attrNameLst>
                                          <p:attrName>ppt_x</p:attrName>
                                          <p:attrName>ppt_y</p:attrName>
                                        </p:attrNameLst>
                                      </p:cBhvr>
                                      <p:rCtr x="11302" y="10226"/>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cảnh vật	thú vị	       đi chơi</a:t>
            </a:r>
            <a:endParaRPr lang="en-US" sz="2400">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8" t="23183" r="29722" b="21627"/>
          <a:stretch/>
        </p:blipFill>
        <p:spPr bwMode="auto">
          <a:xfrm>
            <a:off x="2819400" y="1962150"/>
            <a:ext cx="3692731" cy="295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Nam và Đức được đi chơi núi. Đến đỉnh núi, </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Hai anh em vui sướng hét vang.</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5138964" y="15190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514600"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096328" y="204164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23899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500"/>
                                        <p:tgtEl>
                                          <p:spTgt spid="29"/>
                                        </p:tgtEl>
                                      </p:cBhvr>
                                    </p:animEffect>
                                  </p:childTnLst>
                                </p:cTn>
                              </p:par>
                            </p:childTnLst>
                          </p:cTn>
                        </p:par>
                        <p:par>
                          <p:cTn id="43" fill="hold">
                            <p:stCondLst>
                              <p:cond delay="2500"/>
                            </p:stCondLst>
                            <p:childTnLst>
                              <p:par>
                                <p:cTn id="44" presetID="10" presetClass="exit" presetSubtype="0" fill="hold" nodeType="after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par>
                          <p:cTn id="47" fill="hold">
                            <p:stCondLst>
                              <p:cond delay="3000"/>
                            </p:stCondLst>
                            <p:childTnLst>
                              <p:par>
                                <p:cTn id="48" presetID="10" presetClass="exit" presetSubtype="0" fill="hold" nodeType="after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par>
                          <p:cTn id="75" fill="hold">
                            <p:stCondLst>
                              <p:cond delay="500"/>
                            </p:stCondLst>
                            <p:childTnLst>
                              <p:par>
                                <p:cTn id="76" presetID="8" presetClass="emph" presetSubtype="0" fill="hold" grpId="1" nodeType="afterEffect">
                                  <p:stCondLst>
                                    <p:cond delay="0"/>
                                  </p:stCondLst>
                                  <p:childTnLst>
                                    <p:animRot by="21600000">
                                      <p:cBhvr>
                                        <p:cTn id="77" dur="2500" fill="hold"/>
                                        <p:tgtEl>
                                          <p:spTgt spid="26"/>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0"/>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a:t>
            </a:r>
            <a:r>
              <a:rPr lang="lv-LV" sz="3500" b="1">
                <a:solidFill>
                  <a:srgbClr val="7030A0"/>
                </a:solidFill>
                <a:latin typeface="HP001 4 hàng" pitchFamily="34" charset="0"/>
              </a:rPr>
              <a:t>Nam và Đức đưϑ đi εΠ </a:t>
            </a:r>
            <a:r>
              <a:rPr lang="lv-LV" sz="3500" b="1" smtClean="0">
                <a:solidFill>
                  <a:srgbClr val="7030A0"/>
                </a:solidFill>
                <a:latin typeface="HP001 4 hàng" pitchFamily="34" charset="0"/>
              </a:rPr>
              <a:t>wúi. Đến</a:t>
            </a:r>
            <a:r>
              <a:rPr lang="lv-LV" sz="3500" b="1">
                <a:solidFill>
                  <a:srgbClr val="7030A0"/>
                </a:solidFill>
                <a:latin typeface="HP001 4 hàng" pitchFamily="34" charset="0"/>
              </a:rPr>
              <a:t> </a:t>
            </a:r>
            <a:r>
              <a:rPr lang="lv-LV" sz="3500" b="1" smtClean="0">
                <a:solidFill>
                  <a:srgbClr val="7030A0"/>
                </a:solidFill>
                <a:latin typeface="HP001 4 hàng" pitchFamily="34" charset="0"/>
              </a:rPr>
              <a:t>đỉζ</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lv-LV" sz="3500" b="1" smtClean="0">
                <a:solidFill>
                  <a:srgbClr val="7030A0"/>
                </a:solidFill>
                <a:latin typeface="HP001 4 hàng" pitchFamily="34" charset="0"/>
              </a:rPr>
              <a:t>wúi</a:t>
            </a:r>
            <a:r>
              <a:rPr lang="lv-LV" sz="3500" b="1">
                <a:solidFill>
                  <a:srgbClr val="7030A0"/>
                </a:solidFill>
                <a:latin typeface="HP001 4 hàng" pitchFamily="34" charset="0"/>
              </a:rPr>
              <a:t>, hai aζ em νίi ǧΰņg Ǘ˛Ι </a:t>
            </a:r>
            <a:r>
              <a:rPr lang="lv-LV" sz="3500" b="1" smtClean="0">
                <a:solidFill>
                  <a:srgbClr val="7030A0"/>
                </a:solidFill>
                <a:latin typeface="HP001 4 hàng" pitchFamily="34" charset="0"/>
              </a:rPr>
              <a:t>vang</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4472" y="190366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ô vuông</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4128655"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uyp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uyu?</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199" y="2916031"/>
            <a:ext cx="493654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uynh</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10" name="TextBox 9"/>
          <p:cNvSpPr txBox="1"/>
          <p:nvPr/>
        </p:nvSpPr>
        <p:spPr>
          <a:xfrm>
            <a:off x="5791200" y="1903667"/>
            <a:ext cx="289560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14" name="TextBox 13"/>
          <p:cNvSpPr txBox="1"/>
          <p:nvPr/>
        </p:nvSpPr>
        <p:spPr>
          <a:xfrm>
            <a:off x="2590800" y="375423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       tay</a:t>
            </a:r>
            <a:endParaRPr lang="en-US" sz="3600" b="1" i="1">
              <a:latin typeface="Arial-Rounded" pitchFamily="34" charset="0"/>
              <a:ea typeface="Arial-Rounded" pitchFamily="34" charset="0"/>
              <a:cs typeface="Arial-Rounded" pitchFamily="34" charset="0"/>
            </a:endParaRPr>
          </a:p>
        </p:txBody>
      </p:sp>
      <p:sp>
        <p:nvSpPr>
          <p:cNvPr id="16" name="TextBox 15"/>
          <p:cNvSpPr txBox="1"/>
          <p:nvPr/>
        </p:nvSpPr>
        <p:spPr>
          <a:xfrm>
            <a:off x="5817177" y="375423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11" name="Rectangle 10"/>
          <p:cNvSpPr/>
          <p:nvPr/>
        </p:nvSpPr>
        <p:spPr>
          <a:xfrm>
            <a:off x="3853872" y="21188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23712" y="208782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395646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67736" y="395646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8155" y="4251396"/>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37" name="TextBox 36"/>
          <p:cNvSpPr txBox="1"/>
          <p:nvPr/>
        </p:nvSpPr>
        <p:spPr>
          <a:xfrm>
            <a:off x="1572458" y="4265909"/>
            <a:ext cx="1627942" cy="646319"/>
          </a:xfrm>
          <a:prstGeom prst="rect">
            <a:avLst/>
          </a:prstGeom>
          <a:noFill/>
        </p:spPr>
        <p:txBody>
          <a:bodyPr wrap="square" lIns="91428" tIns="45714" rIns="91428" bIns="45714" rtlCol="0">
            <a:spAutoFit/>
          </a:bodyPr>
          <a:lstStyle/>
          <a:p>
            <a:pPr algn="just"/>
            <a:r>
              <a:rPr lang="en-US" sz="3600" dirty="0" err="1" smtClean="0">
                <a:latin typeface="Arial-Rounded" pitchFamily="34" charset="0"/>
                <a:ea typeface="Arial-Rounded" pitchFamily="34" charset="0"/>
                <a:cs typeface="Arial-Rounded" pitchFamily="34" charset="0"/>
              </a:rPr>
              <a:t>uynh</a:t>
            </a:r>
            <a:endParaRPr lang="en-US" sz="3600" dirty="0">
              <a:latin typeface="Arial-Rounded" pitchFamily="34" charset="0"/>
              <a:ea typeface="Arial-Rounded" pitchFamily="34" charset="0"/>
              <a:cs typeface="Arial-Rounded" pitchFamily="34" charset="0"/>
            </a:endParaRPr>
          </a:p>
        </p:txBody>
      </p:sp>
      <p:grpSp>
        <p:nvGrpSpPr>
          <p:cNvPr id="6" name="Group 5"/>
          <p:cNvGrpSpPr/>
          <p:nvPr/>
        </p:nvGrpSpPr>
        <p:grpSpPr>
          <a:xfrm>
            <a:off x="316690" y="3379216"/>
            <a:ext cx="2731310" cy="734865"/>
            <a:chOff x="316690" y="3379216"/>
            <a:chExt cx="2260023" cy="734865"/>
          </a:xfrm>
        </p:grpSpPr>
        <p:sp>
          <p:nvSpPr>
            <p:cNvPr id="26" name="TextBox 25"/>
            <p:cNvSpPr txBox="1"/>
            <p:nvPr/>
          </p:nvSpPr>
          <p:spPr>
            <a:xfrm>
              <a:off x="316690" y="3467762"/>
              <a:ext cx="2260023"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h          </a:t>
              </a:r>
              <a:r>
                <a:rPr lang="en-US" sz="3600" b="1" dirty="0" err="1" smtClean="0">
                  <a:latin typeface="Arial-Rounded" pitchFamily="34" charset="0"/>
                  <a:ea typeface="Arial-Rounded" pitchFamily="34" charset="0"/>
                  <a:cs typeface="Arial-Rounded" pitchFamily="34" charset="0"/>
                </a:rPr>
                <a:t>tay</a:t>
              </a:r>
              <a:endParaRPr lang="en-US" sz="3600" b="1" i="1" dirty="0">
                <a:latin typeface="Arial-Rounded" pitchFamily="34" charset="0"/>
                <a:ea typeface="Arial-Rounded" pitchFamily="34" charset="0"/>
                <a:cs typeface="Arial-Rounded" pitchFamily="34" charset="0"/>
              </a:endParaRPr>
            </a:p>
          </p:txBody>
        </p:sp>
        <p:sp>
          <p:nvSpPr>
            <p:cNvPr id="35" name="TextBox 34"/>
            <p:cNvSpPr txBox="1"/>
            <p:nvPr/>
          </p:nvSpPr>
          <p:spPr>
            <a:xfrm>
              <a:off x="921889" y="3379216"/>
              <a:ext cx="36750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6" name="TextBox 35"/>
          <p:cNvSpPr txBox="1"/>
          <p:nvPr/>
        </p:nvSpPr>
        <p:spPr>
          <a:xfrm>
            <a:off x="609600" y="3487591"/>
            <a:ext cx="1306519"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uych</a:t>
            </a:r>
            <a:endParaRPr lang="en-US" sz="3600">
              <a:latin typeface="Arial-Rounded" pitchFamily="34" charset="0"/>
              <a:ea typeface="Arial-Rounded" pitchFamily="34" charset="0"/>
              <a:cs typeface="Arial-Rounded" pitchFamily="34" charset="0"/>
            </a:endParaRPr>
          </a:p>
        </p:txBody>
      </p:sp>
      <p:grpSp>
        <p:nvGrpSpPr>
          <p:cNvPr id="5" name="Group 4"/>
          <p:cNvGrpSpPr/>
          <p:nvPr/>
        </p:nvGrpSpPr>
        <p:grpSpPr>
          <a:xfrm>
            <a:off x="284449" y="1674457"/>
            <a:ext cx="2895600" cy="663916"/>
            <a:chOff x="284449" y="1674457"/>
            <a:chExt cx="2895600" cy="663916"/>
          </a:xfrm>
        </p:grpSpPr>
        <p:sp>
          <p:nvSpPr>
            <p:cNvPr id="22" name="TextBox 21"/>
            <p:cNvSpPr txBox="1"/>
            <p:nvPr/>
          </p:nvSpPr>
          <p:spPr>
            <a:xfrm>
              <a:off x="284449" y="1692054"/>
              <a:ext cx="289560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33" name="TextBox 32"/>
            <p:cNvSpPr txBox="1"/>
            <p:nvPr/>
          </p:nvSpPr>
          <p:spPr>
            <a:xfrm>
              <a:off x="1182209" y="1674457"/>
              <a:ext cx="36750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4" name="TextBox 33"/>
          <p:cNvSpPr txBox="1"/>
          <p:nvPr/>
        </p:nvSpPr>
        <p:spPr>
          <a:xfrm>
            <a:off x="797525" y="1707394"/>
            <a:ext cx="110747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uyu</a:t>
            </a:r>
            <a:endParaRPr lang="en-US" sz="3600">
              <a:latin typeface="Arial-Rounded" pitchFamily="34" charset="0"/>
              <a:ea typeface="Arial-Rounded" pitchFamily="34" charset="0"/>
              <a:cs typeface="Arial-Rounded" pitchFamily="34" charset="0"/>
            </a:endParaRPr>
          </a:p>
        </p:txBody>
      </p:sp>
      <p:grpSp>
        <p:nvGrpSpPr>
          <p:cNvPr id="4" name="Group 3"/>
          <p:cNvGrpSpPr/>
          <p:nvPr/>
        </p:nvGrpSpPr>
        <p:grpSpPr>
          <a:xfrm>
            <a:off x="284449" y="816285"/>
            <a:ext cx="2260023" cy="689302"/>
            <a:chOff x="284449" y="816285"/>
            <a:chExt cx="2260023" cy="689302"/>
          </a:xfrm>
        </p:grpSpPr>
        <p:sp>
          <p:nvSpPr>
            <p:cNvPr id="16" name="TextBox 15"/>
            <p:cNvSpPr txBox="1"/>
            <p:nvPr/>
          </p:nvSpPr>
          <p:spPr>
            <a:xfrm>
              <a:off x="284449" y="859268"/>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31" name="TextBox 30"/>
            <p:cNvSpPr txBox="1"/>
            <p:nvPr/>
          </p:nvSpPr>
          <p:spPr>
            <a:xfrm>
              <a:off x="1732754" y="816285"/>
              <a:ext cx="367505"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a:t>
              </a:r>
              <a:endParaRPr lang="en-US" sz="3600" i="1">
                <a:latin typeface="Arial-Rounded" pitchFamily="34" charset="0"/>
                <a:ea typeface="Arial-Rounded" pitchFamily="34" charset="0"/>
                <a:cs typeface="Arial-Rounded" pitchFamily="34" charset="0"/>
              </a:endParaRPr>
            </a:p>
          </p:txBody>
        </p:sp>
      </p:grpSp>
      <p:sp>
        <p:nvSpPr>
          <p:cNvPr id="32" name="TextBox 31"/>
          <p:cNvSpPr txBox="1"/>
          <p:nvPr/>
        </p:nvSpPr>
        <p:spPr>
          <a:xfrm>
            <a:off x="1524000" y="819150"/>
            <a:ext cx="1840446" cy="646319"/>
          </a:xfrm>
          <a:prstGeom prst="rect">
            <a:avLst/>
          </a:prstGeom>
          <a:noFill/>
        </p:spPr>
        <p:txBody>
          <a:bodyPr wrap="square" lIns="91428" tIns="45714" rIns="91428" bIns="45714" rtlCol="0">
            <a:spAutoFit/>
          </a:bodyPr>
          <a:lstStyle/>
          <a:p>
            <a:pPr algn="just"/>
            <a:r>
              <a:rPr lang="en-US" sz="3600" dirty="0" err="1" smtClean="0">
                <a:latin typeface="Arial-Rounded" pitchFamily="34" charset="0"/>
                <a:ea typeface="Arial-Rounded" pitchFamily="34" charset="0"/>
                <a:cs typeface="Arial-Rounded" pitchFamily="34" charset="0"/>
              </a:rPr>
              <a:t>uyp</a:t>
            </a:r>
            <a:endParaRPr lang="en-US" sz="3600"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876" y="44838"/>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6"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6"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61" y="761929"/>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821998"/>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600" y="71944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6847" y="1422788"/>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2345" y="115610"/>
            <a:ext cx="4128655"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uyp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uyu?</a:t>
            </a:r>
            <a:endParaRPr lang="en-US" sz="3600" b="1" i="1">
              <a:latin typeface="Arial-Rounded" pitchFamily="34" charset="0"/>
              <a:ea typeface="Arial-Rounded" pitchFamily="34" charset="0"/>
              <a:cs typeface="Arial-Rounded" pitchFamily="34" charset="0"/>
            </a:endParaRPr>
          </a:p>
        </p:txBody>
      </p:sp>
      <p:sp>
        <p:nvSpPr>
          <p:cNvPr id="23" name="Rectangle 22"/>
          <p:cNvSpPr/>
          <p:nvPr/>
        </p:nvSpPr>
        <p:spPr>
          <a:xfrm>
            <a:off x="1651743" y="106862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04044" y="191053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6199" y="2687431"/>
            <a:ext cx="493654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uynh</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29" name="Rectangle 28"/>
          <p:cNvSpPr/>
          <p:nvPr/>
        </p:nvSpPr>
        <p:spPr>
          <a:xfrm>
            <a:off x="1587578" y="445363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43576" y="366999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26410" b="45256" l="5200" r="17700"/>
                    </a14:imgEffect>
                    <a14:imgEffect>
                      <a14:saturation sat="200000"/>
                    </a14:imgEffect>
                  </a14:imgLayer>
                </a14:imgProps>
              </a:ext>
              <a:ext uri="{28A0092B-C50C-407E-A947-70E740481C1C}">
                <a14:useLocalDpi xmlns:a14="http://schemas.microsoft.com/office/drawing/2010/main" val="0"/>
              </a:ext>
            </a:extLst>
          </a:blip>
          <a:srcRect l="3726" t="24512" r="80647" b="56401"/>
          <a:stretch/>
        </p:blipFill>
        <p:spPr>
          <a:xfrm>
            <a:off x="3276606" y="2808624"/>
            <a:ext cx="2349351" cy="2238200"/>
          </a:xfrm>
          <a:prstGeom prst="rect">
            <a:avLst/>
          </a:prstGeom>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3"/>
                                        </p:tgtEl>
                                        <p:attrNameLst>
                                          <p:attrName>ppt_x</p:attrName>
                                        </p:attrNameLst>
                                      </p:cBhvr>
                                      <p:tavLst>
                                        <p:tav tm="0">
                                          <p:val>
                                            <p:strVal val="ppt_x"/>
                                          </p:val>
                                        </p:tav>
                                        <p:tav tm="100000">
                                          <p:val>
                                            <p:strVal val="ppt_x"/>
                                          </p:val>
                                        </p:tav>
                                      </p:tavLst>
                                    </p:anim>
                                    <p:anim calcmode="lin" valueType="num">
                                      <p:cBhvr additive="base">
                                        <p:cTn id="23" dur="500"/>
                                        <p:tgtEl>
                                          <p:spTgt spid="23"/>
                                        </p:tgtEl>
                                        <p:attrNameLst>
                                          <p:attrName>ppt_y</p:attrName>
                                        </p:attrNameLst>
                                      </p:cBhvr>
                                      <p:tavLst>
                                        <p:tav tm="0">
                                          <p:val>
                                            <p:strVal val="ppt_y"/>
                                          </p:val>
                                        </p:tav>
                                        <p:tav tm="100000">
                                          <p:val>
                                            <p:strVal val="1+ppt_h/2"/>
                                          </p:val>
                                        </p:tav>
                                      </p:tavLst>
                                    </p:anim>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1000"/>
                            </p:stCondLst>
                            <p:childTnLst>
                              <p:par>
                                <p:cTn id="32" presetID="42" presetClass="path" presetSubtype="0" accel="50000" decel="50000" fill="hold" nodeType="afterEffect">
                                  <p:stCondLst>
                                    <p:cond delay="0"/>
                                  </p:stCondLst>
                                  <p:childTnLst>
                                    <p:animMotion origin="layout" path="M 3.88889E-6 -3.85542E-6 L -0.24132 0.64505 " pathEditMode="relative" rAng="0" ptsTypes="AA">
                                      <p:cBhvr>
                                        <p:cTn id="33" dur="2000" fill="hold"/>
                                        <p:tgtEl>
                                          <p:spTgt spid="17"/>
                                        </p:tgtEl>
                                        <p:attrNameLst>
                                          <p:attrName>ppt_x</p:attrName>
                                          <p:attrName>ppt_y</p:attrName>
                                        </p:attrNameLst>
                                      </p:cBhvr>
                                      <p:rCtr x="-12066" y="32252"/>
                                    </p:animMotion>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8"/>
                                        </p:tgtEl>
                                        <p:attrNameLst>
                                          <p:attrName>r</p:attrName>
                                        </p:attrNameLst>
                                      </p:cBhvr>
                                    </p:animRot>
                                    <p:animRot by="-240000">
                                      <p:cBhvr>
                                        <p:cTn id="39" dur="200" fill="hold">
                                          <p:stCondLst>
                                            <p:cond delay="200"/>
                                          </p:stCondLst>
                                        </p:cTn>
                                        <p:tgtEl>
                                          <p:spTgt spid="18"/>
                                        </p:tgtEl>
                                        <p:attrNameLst>
                                          <p:attrName>r</p:attrName>
                                        </p:attrNameLst>
                                      </p:cBhvr>
                                    </p:animRot>
                                    <p:animRot by="240000">
                                      <p:cBhvr>
                                        <p:cTn id="40" dur="200" fill="hold">
                                          <p:stCondLst>
                                            <p:cond delay="400"/>
                                          </p:stCondLst>
                                        </p:cTn>
                                        <p:tgtEl>
                                          <p:spTgt spid="18"/>
                                        </p:tgtEl>
                                        <p:attrNameLst>
                                          <p:attrName>r</p:attrName>
                                        </p:attrNameLst>
                                      </p:cBhvr>
                                    </p:animRot>
                                    <p:animRot by="-240000">
                                      <p:cBhvr>
                                        <p:cTn id="41" dur="200" fill="hold">
                                          <p:stCondLst>
                                            <p:cond delay="600"/>
                                          </p:stCondLst>
                                        </p:cTn>
                                        <p:tgtEl>
                                          <p:spTgt spid="18"/>
                                        </p:tgtEl>
                                        <p:attrNameLst>
                                          <p:attrName>r</p:attrName>
                                        </p:attrNameLst>
                                      </p:cBhvr>
                                    </p:animRot>
                                    <p:animRot by="120000">
                                      <p:cBhvr>
                                        <p:cTn id="42" dur="200" fill="hold">
                                          <p:stCondLst>
                                            <p:cond delay="800"/>
                                          </p:stCondLst>
                                        </p:cTn>
                                        <p:tgtEl>
                                          <p:spTgt spid="18"/>
                                        </p:tgtEl>
                                        <p:attrNameLst>
                                          <p:attrName>r</p:attrName>
                                        </p:attrNameLst>
                                      </p:cBhvr>
                                    </p:animRo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1000"/>
                                        <p:tgtEl>
                                          <p:spTgt spid="24"/>
                                        </p:tgtEl>
                                        <p:attrNameLst>
                                          <p:attrName>ppt_x</p:attrName>
                                        </p:attrNameLst>
                                      </p:cBhvr>
                                      <p:tavLst>
                                        <p:tav tm="0">
                                          <p:val>
                                            <p:strVal val="ppt_x"/>
                                          </p:val>
                                        </p:tav>
                                        <p:tav tm="100000">
                                          <p:val>
                                            <p:strVal val="ppt_x"/>
                                          </p:val>
                                        </p:tav>
                                      </p:tavLst>
                                    </p:anim>
                                    <p:anim calcmode="lin" valueType="num">
                                      <p:cBhvr additive="base">
                                        <p:cTn id="55" dur="1000"/>
                                        <p:tgtEl>
                                          <p:spTgt spid="24"/>
                                        </p:tgtEl>
                                        <p:attrNameLst>
                                          <p:attrName>ppt_y</p:attrName>
                                        </p:attrNameLst>
                                      </p:cBhvr>
                                      <p:tavLst>
                                        <p:tav tm="0">
                                          <p:val>
                                            <p:strVal val="ppt_y"/>
                                          </p:val>
                                        </p:tav>
                                        <p:tav tm="100000">
                                          <p:val>
                                            <p:strVal val="1+ppt_h/2"/>
                                          </p:val>
                                        </p:tav>
                                      </p:tavLst>
                                    </p:anim>
                                    <p:set>
                                      <p:cBhvr>
                                        <p:cTn id="56" dur="1" fill="hold">
                                          <p:stCondLst>
                                            <p:cond delay="999"/>
                                          </p:stCondLst>
                                        </p:cTn>
                                        <p:tgtEl>
                                          <p:spTgt spid="24"/>
                                        </p:tgtEl>
                                        <p:attrNameLst>
                                          <p:attrName>style.visibility</p:attrName>
                                        </p:attrNameLst>
                                      </p:cBhvr>
                                      <p:to>
                                        <p:strVal val="hidden"/>
                                      </p:to>
                                    </p:set>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1500"/>
                            </p:stCondLst>
                            <p:childTnLst>
                              <p:par>
                                <p:cTn id="64" presetID="42" presetClass="path" presetSubtype="0" accel="50000" decel="50000" fill="hold" nodeType="afterEffect">
                                  <p:stCondLst>
                                    <p:cond delay="0"/>
                                  </p:stCondLst>
                                  <p:childTnLst>
                                    <p:animMotion origin="layout" path="M 5E-6 1.18628E-6 L -0.07396 0.42169 " pathEditMode="relative" rAng="0" ptsTypes="AA">
                                      <p:cBhvr>
                                        <p:cTn id="65" dur="2000" fill="hold"/>
                                        <p:tgtEl>
                                          <p:spTgt spid="18"/>
                                        </p:tgtEl>
                                        <p:attrNameLst>
                                          <p:attrName>ppt_x</p:attrName>
                                          <p:attrName>ppt_y</p:attrName>
                                        </p:attrNameLst>
                                      </p:cBhvr>
                                      <p:rCtr x="-3698" y="21069"/>
                                    </p:animMotion>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nextCondLst>
                <p:cond evt="onClick" delay="0">
                  <p:tgtEl>
                    <p:spTgt spid="19"/>
                  </p:tgtEl>
                </p:cond>
              </p:nextCondLst>
            </p:seq>
            <p:seq concurrent="1" nextAc="seek">
              <p:cTn id="82" restart="whenNotActive" fill="hold" evtFilter="cancelBubble" nodeType="interactiveSeq">
                <p:stCondLst>
                  <p:cond evt="onClick" delay="0">
                    <p:tgtEl>
                      <p:spTgt spid="30"/>
                    </p:tgtEl>
                  </p:cond>
                </p:stCondLst>
                <p:endSync evt="end" delay="0">
                  <p:rtn val="all"/>
                </p:endSync>
                <p:childTnLst>
                  <p:par>
                    <p:cTn id="83" fill="hold">
                      <p:stCondLst>
                        <p:cond delay="0"/>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1250"/>
                                        <p:tgtEl>
                                          <p:spTgt spid="30"/>
                                        </p:tgtEl>
                                        <p:attrNameLst>
                                          <p:attrName>ppt_x</p:attrName>
                                        </p:attrNameLst>
                                      </p:cBhvr>
                                      <p:tavLst>
                                        <p:tav tm="0">
                                          <p:val>
                                            <p:strVal val="ppt_x"/>
                                          </p:val>
                                        </p:tav>
                                        <p:tav tm="100000">
                                          <p:val>
                                            <p:strVal val="ppt_x"/>
                                          </p:val>
                                        </p:tav>
                                      </p:tavLst>
                                    </p:anim>
                                    <p:anim calcmode="lin" valueType="num">
                                      <p:cBhvr additive="base">
                                        <p:cTn id="87" dur="1250"/>
                                        <p:tgtEl>
                                          <p:spTgt spid="30"/>
                                        </p:tgtEl>
                                        <p:attrNameLst>
                                          <p:attrName>ppt_y</p:attrName>
                                        </p:attrNameLst>
                                      </p:cBhvr>
                                      <p:tavLst>
                                        <p:tav tm="0">
                                          <p:val>
                                            <p:strVal val="ppt_y"/>
                                          </p:val>
                                        </p:tav>
                                        <p:tav tm="100000">
                                          <p:val>
                                            <p:strVal val="1+ppt_h/2"/>
                                          </p:val>
                                        </p:tav>
                                      </p:tavLst>
                                    </p:anim>
                                    <p:set>
                                      <p:cBhvr>
                                        <p:cTn id="88" dur="1" fill="hold">
                                          <p:stCondLst>
                                            <p:cond delay="1249"/>
                                          </p:stCondLst>
                                        </p:cTn>
                                        <p:tgtEl>
                                          <p:spTgt spid="30"/>
                                        </p:tgtEl>
                                        <p:attrNameLst>
                                          <p:attrName>style.visibility</p:attrName>
                                        </p:attrNameLst>
                                      </p:cBhvr>
                                      <p:to>
                                        <p:strVal val="hidden"/>
                                      </p:to>
                                    </p:set>
                                  </p:childTnLst>
                                </p:cTn>
                              </p:par>
                            </p:childTnLst>
                          </p:cTn>
                        </p:par>
                        <p:par>
                          <p:cTn id="89" fill="hold">
                            <p:stCondLst>
                              <p:cond delay="1250"/>
                            </p:stCondLst>
                            <p:childTnLst>
                              <p:par>
                                <p:cTn id="90" presetID="53" presetClass="entr" presetSubtype="16"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childTnLst>
                          </p:cTn>
                        </p:par>
                        <p:par>
                          <p:cTn id="95" fill="hold">
                            <p:stCondLst>
                              <p:cond delay="1750"/>
                            </p:stCondLst>
                            <p:childTnLst>
                              <p:par>
                                <p:cTn id="96" presetID="42" presetClass="path" presetSubtype="0" accel="50000" decel="50000" fill="hold" nodeType="afterEffect">
                                  <p:stCondLst>
                                    <p:cond delay="0"/>
                                  </p:stCondLst>
                                  <p:childTnLst>
                                    <p:animMotion origin="layout" path="M -4.72222E-6 7.84677E-7 L -0.43211 0.63176 " pathEditMode="relative" rAng="0" ptsTypes="AA">
                                      <p:cBhvr>
                                        <p:cTn id="97" dur="2750" fill="hold"/>
                                        <p:tgtEl>
                                          <p:spTgt spid="19"/>
                                        </p:tgtEl>
                                        <p:attrNameLst>
                                          <p:attrName>ppt_x</p:attrName>
                                          <p:attrName>ppt_y</p:attrName>
                                        </p:attrNameLst>
                                      </p:cBhvr>
                                      <p:rCtr x="-21615" y="31572"/>
                                    </p:animMotion>
                                  </p:childTnLst>
                                </p:cTn>
                              </p:par>
                            </p:childTnLst>
                          </p:cTn>
                        </p:par>
                      </p:childTnLst>
                    </p:cTn>
                  </p:par>
                </p:childTnLst>
              </p:cTn>
              <p:nextCondLst>
                <p:cond evt="onClick" delay="0">
                  <p:tgtEl>
                    <p:spTgt spid="30"/>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nodeType="clickEffect">
                                  <p:stCondLst>
                                    <p:cond delay="0"/>
                                  </p:stCondLst>
                                  <p:childTnLst>
                                    <p:animRot by="120000">
                                      <p:cBhvr>
                                        <p:cTn id="102" dur="100" fill="hold">
                                          <p:stCondLst>
                                            <p:cond delay="0"/>
                                          </p:stCondLst>
                                        </p:cTn>
                                        <p:tgtEl>
                                          <p:spTgt spid="20"/>
                                        </p:tgtEl>
                                        <p:attrNameLst>
                                          <p:attrName>r</p:attrName>
                                        </p:attrNameLst>
                                      </p:cBhvr>
                                    </p:animRot>
                                    <p:animRot by="-240000">
                                      <p:cBhvr>
                                        <p:cTn id="103" dur="200" fill="hold">
                                          <p:stCondLst>
                                            <p:cond delay="200"/>
                                          </p:stCondLst>
                                        </p:cTn>
                                        <p:tgtEl>
                                          <p:spTgt spid="20"/>
                                        </p:tgtEl>
                                        <p:attrNameLst>
                                          <p:attrName>r</p:attrName>
                                        </p:attrNameLst>
                                      </p:cBhvr>
                                    </p:animRot>
                                    <p:animRot by="240000">
                                      <p:cBhvr>
                                        <p:cTn id="104" dur="200" fill="hold">
                                          <p:stCondLst>
                                            <p:cond delay="400"/>
                                          </p:stCondLst>
                                        </p:cTn>
                                        <p:tgtEl>
                                          <p:spTgt spid="20"/>
                                        </p:tgtEl>
                                        <p:attrNameLst>
                                          <p:attrName>r</p:attrName>
                                        </p:attrNameLst>
                                      </p:cBhvr>
                                    </p:animRot>
                                    <p:animRot by="-240000">
                                      <p:cBhvr>
                                        <p:cTn id="105" dur="200" fill="hold">
                                          <p:stCondLst>
                                            <p:cond delay="600"/>
                                          </p:stCondLst>
                                        </p:cTn>
                                        <p:tgtEl>
                                          <p:spTgt spid="20"/>
                                        </p:tgtEl>
                                        <p:attrNameLst>
                                          <p:attrName>r</p:attrName>
                                        </p:attrNameLst>
                                      </p:cBhvr>
                                    </p:animRot>
                                    <p:animRot by="120000">
                                      <p:cBhvr>
                                        <p:cTn id="106" dur="200" fill="hold">
                                          <p:stCondLst>
                                            <p:cond delay="800"/>
                                          </p:stCondLst>
                                        </p:cTn>
                                        <p:tgtEl>
                                          <p:spTgt spid="20"/>
                                        </p:tgtEl>
                                        <p:attrNameLst>
                                          <p:attrName>r</p:attrName>
                                        </p:attrNameLst>
                                      </p:cBhvr>
                                    </p:animRo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9"/>
                    </p:tgtEl>
                  </p:cond>
                </p:stCondLst>
                <p:endSync evt="end" delay="0">
                  <p:rtn val="all"/>
                </p:endSync>
                <p:childTnLst>
                  <p:par>
                    <p:cTn id="115" fill="hold">
                      <p:stCondLst>
                        <p:cond delay="0"/>
                      </p:stCondLst>
                      <p:childTnLst>
                        <p:par>
                          <p:cTn id="116" fill="hold">
                            <p:stCondLst>
                              <p:cond delay="0"/>
                            </p:stCondLst>
                            <p:childTnLst>
                              <p:par>
                                <p:cTn id="117" presetID="2" presetClass="exit" presetSubtype="4" fill="hold" grpId="1" nodeType="click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par>
                          <p:cTn id="121" fill="hold">
                            <p:stCondLst>
                              <p:cond delay="500"/>
                            </p:stCondLst>
                            <p:childTnLst>
                              <p:par>
                                <p:cTn id="122" presetID="53" presetClass="entr" presetSubtype="16"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1000"/>
                            </p:stCondLst>
                            <p:childTnLst>
                              <p:par>
                                <p:cTn id="128" presetID="42" presetClass="path" presetSubtype="0" accel="50000" decel="50000" fill="hold" nodeType="afterEffect">
                                  <p:stCondLst>
                                    <p:cond delay="0"/>
                                  </p:stCondLst>
                                  <p:childTnLst>
                                    <p:animMotion origin="layout" path="M 2.22222E-6 1.04727E-6 L -0.26736 0.51436 " pathEditMode="relative" rAng="0" ptsTypes="AA">
                                      <p:cBhvr>
                                        <p:cTn id="129" dur="2000" fill="hold"/>
                                        <p:tgtEl>
                                          <p:spTgt spid="20"/>
                                        </p:tgtEl>
                                        <p:attrNameLst>
                                          <p:attrName>ppt_x</p:attrName>
                                          <p:attrName>ppt_y</p:attrName>
                                        </p:attrNameLst>
                                      </p:cBhvr>
                                      <p:rCtr x="-13368" y="25703"/>
                                    </p:animMotion>
                                  </p:childTnLst>
                                </p:cTn>
                              </p:par>
                            </p:childTnLst>
                          </p:cTn>
                        </p:par>
                      </p:childTnLst>
                    </p:cTn>
                  </p:par>
                </p:childTnLst>
              </p:cTn>
              <p:nextCondLst>
                <p:cond evt="onClick" delay="0">
                  <p:tgtEl>
                    <p:spTgt spid="29"/>
                  </p:tgtEl>
                </p:cond>
              </p:nextCondLst>
            </p:seq>
          </p:childTnLst>
        </p:cTn>
      </p:par>
    </p:tnLst>
    <p:bldLst>
      <p:bldP spid="28" grpId="0"/>
      <p:bldP spid="37" grpId="0"/>
      <p:bldP spid="36" grpId="0"/>
      <p:bldP spid="34" grpId="0"/>
      <p:bldP spid="32" grpId="0"/>
      <p:bldP spid="23" grpId="0" animBg="1"/>
      <p:bldP spid="23" grpId="1" animBg="1"/>
      <p:bldP spid="24" grpId="0" animBg="1"/>
      <p:bldP spid="24" grpId="1" animBg="1"/>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298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Kể về một lần em được đi chơi cùng gia đình</a:t>
            </a:r>
            <a:endParaRPr lang="en-US" sz="32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96" t="25397" r="25817" b="24206"/>
          <a:stretch/>
        </p:blipFill>
        <p:spPr bwMode="auto">
          <a:xfrm>
            <a:off x="1524000" y="1072243"/>
            <a:ext cx="6139543"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501</Words>
  <Application>Microsoft Office PowerPoint</Application>
  <PresentationFormat>On-screen Show (16:9)</PresentationFormat>
  <Paragraphs>74</Paragraphs>
  <Slides>12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Rounded</vt:lpstr>
      <vt:lpstr>Arial Rounded MT Bold</vt:lpstr>
      <vt:lpstr>Arial-Rounded</vt:lpstr>
      <vt:lpstr>Calibri</vt:lpstr>
      <vt:lpstr>HP001 4 hàng</vt:lpstr>
      <vt:lpstr>The Spirit</vt:lpstr>
      <vt:lpstr>Times New Roman</vt:lpstr>
      <vt:lpstr>UTM Avo</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149</cp:revision>
  <dcterms:created xsi:type="dcterms:W3CDTF">2020-12-08T15:48:47Z</dcterms:created>
  <dcterms:modified xsi:type="dcterms:W3CDTF">2022-02-11T04:37:03Z</dcterms:modified>
</cp:coreProperties>
</file>